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notesMasterIdLst>
    <p:notesMasterId r:id="rId3"/>
  </p:notesMasterIdLst>
  <p:handoutMasterIdLst>
    <p:handoutMasterId r:id="rId4"/>
  </p:handoutMasterIdLst>
  <p:sldIdLst>
    <p:sldId id="257"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7B01A00-355E-4190-ADA4-D71B14D7E037}">
          <p14:sldIdLst>
            <p14:sldId id="2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73" autoAdjust="0"/>
  </p:normalViewPr>
  <p:slideViewPr>
    <p:cSldViewPr snapToGrid="0">
      <p:cViewPr varScale="1">
        <p:scale>
          <a:sx n="112" d="100"/>
          <a:sy n="112" d="100"/>
        </p:scale>
        <p:origin x="1566" y="1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9" d="100"/>
          <a:sy n="89" d="100"/>
        </p:scale>
        <p:origin x="379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2C526D6-B3CE-4F3E-A785-5D4D361C436C}" type="datetimeFigureOut">
              <a:rPr lang="en-US" smtClean="0"/>
              <a:pPr/>
              <a:t>6/23/2020</a:t>
            </a:fld>
            <a:endParaRPr lang="en-US"/>
          </a:p>
        </p:txBody>
      </p:sp>
      <p:sp>
        <p:nvSpPr>
          <p:cNvPr id="4" name="Footer Placeholder 3"/>
          <p:cNvSpPr>
            <a:spLocks noGrp="1"/>
          </p:cNvSpPr>
          <p:nvPr>
            <p:ph type="ftr" sz="quarter" idx="2"/>
          </p:nvPr>
        </p:nvSpPr>
        <p:spPr>
          <a:xfrm>
            <a:off x="0" y="8829968"/>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3177" tIns="46589" rIns="93177" bIns="46589" rtlCol="0" anchor="b"/>
          <a:lstStyle>
            <a:lvl1pPr algn="r">
              <a:defRPr sz="1200"/>
            </a:lvl1pPr>
          </a:lstStyle>
          <a:p>
            <a:fld id="{079CA30C-163E-458B-8ED2-2A2EAD6AE38D}" type="slidenum">
              <a:rPr lang="en-US" smtClean="0"/>
              <a:pPr/>
              <a:t>‹#›</a:t>
            </a:fld>
            <a:endParaRPr lang="en-US"/>
          </a:p>
        </p:txBody>
      </p:sp>
    </p:spTree>
    <p:extLst>
      <p:ext uri="{BB962C8B-B14F-4D97-AF65-F5344CB8AC3E}">
        <p14:creationId xmlns:p14="http://schemas.microsoft.com/office/powerpoint/2010/main" val="3120416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259AD86-75F0-4963-8C5A-881CA0840751}" type="datetimeFigureOut">
              <a:rPr lang="en-US" smtClean="0"/>
              <a:pPr/>
              <a:t>6/23/2020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7" tIns="46589" rIns="93177" bIns="46589" rtlCol="0" anchor="b"/>
          <a:lstStyle>
            <a:lvl1pPr algn="r">
              <a:defRPr sz="1200"/>
            </a:lvl1pPr>
          </a:lstStyle>
          <a:p>
            <a:fld id="{8F44F031-B403-4E36-9497-C0768A7E52B4}" type="slidenum">
              <a:rPr lang="en-US" smtClean="0"/>
              <a:pPr/>
              <a:t>‹#›</a:t>
            </a:fld>
            <a:endParaRPr lang="en-US"/>
          </a:p>
        </p:txBody>
      </p:sp>
    </p:spTree>
    <p:extLst>
      <p:ext uri="{BB962C8B-B14F-4D97-AF65-F5344CB8AC3E}">
        <p14:creationId xmlns:p14="http://schemas.microsoft.com/office/powerpoint/2010/main" val="2389727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44F031-B403-4E36-9497-C0768A7E52B4}" type="slidenum">
              <a:rPr lang="en-US" smtClean="0"/>
              <a:pPr/>
              <a:t>1</a:t>
            </a:fld>
            <a:endParaRPr lang="en-US"/>
          </a:p>
        </p:txBody>
      </p:sp>
    </p:spTree>
    <p:extLst>
      <p:ext uri="{BB962C8B-B14F-4D97-AF65-F5344CB8AC3E}">
        <p14:creationId xmlns:p14="http://schemas.microsoft.com/office/powerpoint/2010/main" val="3902820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303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4046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16918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51790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1570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46482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18338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8887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1222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35978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16900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97105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40135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61523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51755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0133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77602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6/23/2020</a:t>
            </a:fld>
            <a:endParaRPr lang="en-US" dirty="0"/>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6211087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ccesshousingla.org/"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750157" y="82473"/>
            <a:ext cx="7773339" cy="750536"/>
          </a:xfrm>
        </p:spPr>
        <p:txBody>
          <a:bodyPr>
            <a:normAutofit fontScale="90000"/>
          </a:bodyPr>
          <a:lstStyle/>
          <a:p>
            <a:r>
              <a:rPr lang="en-US" b="1" i="1" dirty="0" err="1" smtClean="0">
                <a:latin typeface="Times New Roman" panose="02020603050405020304" pitchFamily="18" charset="0"/>
                <a:cs typeface="Times New Roman" panose="02020603050405020304" pitchFamily="18" charset="0"/>
              </a:rPr>
              <a:t>morehouse</a:t>
            </a:r>
            <a:r>
              <a:rPr lang="en-US" b="1" i="1" dirty="0" smtClean="0">
                <a:latin typeface="Times New Roman" panose="02020603050405020304" pitchFamily="18" charset="0"/>
                <a:cs typeface="Times New Roman" panose="02020603050405020304" pitchFamily="18" charset="0"/>
              </a:rPr>
              <a:t> APARTMENTS</a:t>
            </a:r>
            <a:r>
              <a:rPr lang="en-US" i="1" dirty="0">
                <a:latin typeface="Times New Roman" panose="02020603050405020304" pitchFamily="18" charset="0"/>
                <a:cs typeface="Times New Roman" panose="02020603050405020304" pitchFamily="18" charset="0"/>
              </a:rPr>
              <a:t/>
            </a:r>
            <a:br>
              <a:rPr lang="en-US" i="1" dirty="0">
                <a:latin typeface="Times New Roman" panose="02020603050405020304" pitchFamily="18" charset="0"/>
                <a:cs typeface="Times New Roman" panose="02020603050405020304" pitchFamily="18" charset="0"/>
              </a:rPr>
            </a:br>
            <a:r>
              <a:rPr lang="en-US" b="1" i="1" dirty="0">
                <a:latin typeface="Times New Roman" panose="02020603050405020304" pitchFamily="18" charset="0"/>
                <a:cs typeface="Times New Roman" panose="02020603050405020304" pitchFamily="18" charset="0"/>
              </a:rPr>
              <a:t>NOW ACCEPTING APPLICATIONS </a:t>
            </a:r>
            <a:endParaRPr lang="en-US" i="1"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idx="1"/>
          </p:nvPr>
        </p:nvSpPr>
        <p:spPr>
          <a:xfrm>
            <a:off x="105638" y="2793079"/>
            <a:ext cx="2953307" cy="672576"/>
          </a:xfrm>
        </p:spPr>
        <p:txBody>
          <a:bodyPr/>
          <a:lstStyle/>
          <a:p>
            <a:endParaRPr lang="en-US" sz="2000" b="1" i="1" dirty="0" smtClean="0">
              <a:latin typeface="Times New Roman" panose="02020603050405020304" pitchFamily="18" charset="0"/>
              <a:cs typeface="Times New Roman" panose="02020603050405020304" pitchFamily="18" charset="0"/>
            </a:endParaRPr>
          </a:p>
          <a:p>
            <a:endParaRPr lang="en-US" sz="2000" b="1" i="1" dirty="0">
              <a:latin typeface="Times New Roman" panose="02020603050405020304" pitchFamily="18" charset="0"/>
              <a:cs typeface="Times New Roman" panose="02020603050405020304" pitchFamily="18" charset="0"/>
            </a:endParaRPr>
          </a:p>
          <a:p>
            <a:endParaRPr lang="en-US" sz="2000" b="1" i="1" dirty="0" smtClean="0">
              <a:latin typeface="Times New Roman" panose="02020603050405020304" pitchFamily="18" charset="0"/>
              <a:cs typeface="Times New Roman" panose="02020603050405020304" pitchFamily="18" charset="0"/>
            </a:endParaRPr>
          </a:p>
          <a:p>
            <a:endParaRPr lang="en-US" sz="2000" b="1" i="1" dirty="0">
              <a:latin typeface="Times New Roman" panose="02020603050405020304" pitchFamily="18" charset="0"/>
              <a:cs typeface="Times New Roman" panose="02020603050405020304" pitchFamily="18" charset="0"/>
            </a:endParaRPr>
          </a:p>
          <a:p>
            <a:endParaRPr lang="en-US" sz="2000" b="1" i="1" dirty="0" smtClean="0">
              <a:latin typeface="Times New Roman" panose="02020603050405020304" pitchFamily="18" charset="0"/>
              <a:cs typeface="Times New Roman" panose="02020603050405020304" pitchFamily="18" charset="0"/>
            </a:endParaRPr>
          </a:p>
          <a:p>
            <a:r>
              <a:rPr lang="en-US" sz="2000" b="1" i="1" dirty="0" smtClean="0">
                <a:latin typeface="Times New Roman" panose="02020603050405020304" pitchFamily="18" charset="0"/>
                <a:cs typeface="Times New Roman" panose="02020603050405020304" pitchFamily="18" charset="0"/>
              </a:rPr>
              <a:t>Apartment Features</a:t>
            </a:r>
            <a:endParaRPr lang="en-US" sz="2000" i="1" dirty="0">
              <a:latin typeface="Times New Roman" panose="02020603050405020304" pitchFamily="18" charset="0"/>
              <a:cs typeface="Times New Roman" panose="02020603050405020304" pitchFamily="18" charset="0"/>
            </a:endParaRPr>
          </a:p>
        </p:txBody>
      </p:sp>
      <p:sp>
        <p:nvSpPr>
          <p:cNvPr id="8" name="Text Placeholder 7"/>
          <p:cNvSpPr>
            <a:spLocks noGrp="1"/>
          </p:cNvSpPr>
          <p:nvPr>
            <p:ph type="body" sz="half" idx="15"/>
          </p:nvPr>
        </p:nvSpPr>
        <p:spPr>
          <a:xfrm>
            <a:off x="190610" y="3476374"/>
            <a:ext cx="2715336" cy="1914091"/>
          </a:xfrm>
        </p:spPr>
        <p:txBody>
          <a:bodyPr>
            <a:normAutofit fontScale="92500" lnSpcReduction="20000"/>
          </a:bodyPr>
          <a:lstStyle/>
          <a:p>
            <a:r>
              <a:rPr lang="en-US" sz="1200" b="1" i="1" dirty="0" smtClean="0">
                <a:cs typeface="Times New Roman" panose="02020603050405020304" pitchFamily="18" charset="0"/>
              </a:rPr>
              <a:t>1,2,3  AND 4 bedroom units</a:t>
            </a:r>
          </a:p>
          <a:p>
            <a:pPr marL="214313" indent="-214313" algn="l">
              <a:buFont typeface="Arial" panose="020B0604020202020204" pitchFamily="34" charset="0"/>
              <a:buChar char="•"/>
            </a:pPr>
            <a:r>
              <a:rPr lang="en-US" sz="1200" b="1" i="1" dirty="0" smtClean="0">
                <a:cs typeface="Times New Roman" panose="02020603050405020304" pitchFamily="18" charset="0"/>
              </a:rPr>
              <a:t> Stove</a:t>
            </a:r>
          </a:p>
          <a:p>
            <a:pPr marL="214313" indent="-214313" algn="l">
              <a:buFont typeface="Arial" panose="020B0604020202020204" pitchFamily="34" charset="0"/>
              <a:buChar char="•"/>
            </a:pPr>
            <a:r>
              <a:rPr lang="en-US" sz="1200" b="1" i="1" dirty="0" smtClean="0">
                <a:cs typeface="Times New Roman" panose="02020603050405020304" pitchFamily="18" charset="0"/>
              </a:rPr>
              <a:t> Refrigerator</a:t>
            </a:r>
          </a:p>
          <a:p>
            <a:pPr marL="214313" indent="-214313" algn="l">
              <a:buFont typeface="Arial" panose="020B0604020202020204" pitchFamily="34" charset="0"/>
              <a:buChar char="•"/>
            </a:pPr>
            <a:r>
              <a:rPr lang="en-US" sz="1200" b="1" i="1" dirty="0" smtClean="0">
                <a:cs typeface="Times New Roman" panose="02020603050405020304" pitchFamily="18" charset="0"/>
              </a:rPr>
              <a:t> </a:t>
            </a:r>
            <a:r>
              <a:rPr lang="en-US" sz="1200" b="1" i="1" dirty="0">
                <a:cs typeface="Times New Roman" panose="02020603050405020304" pitchFamily="18" charset="0"/>
              </a:rPr>
              <a:t>Window </a:t>
            </a:r>
            <a:r>
              <a:rPr lang="en-US" sz="1200" b="1" i="1" dirty="0" smtClean="0">
                <a:cs typeface="Times New Roman" panose="02020603050405020304" pitchFamily="18" charset="0"/>
              </a:rPr>
              <a:t>Blinds</a:t>
            </a:r>
          </a:p>
          <a:p>
            <a:pPr marL="214313" indent="-214313" algn="l">
              <a:buFont typeface="Arial" panose="020B0604020202020204" pitchFamily="34" charset="0"/>
              <a:buChar char="•"/>
            </a:pPr>
            <a:r>
              <a:rPr lang="en-US" sz="1200" b="1" i="1" dirty="0" smtClean="0">
                <a:cs typeface="Times New Roman" panose="02020603050405020304" pitchFamily="18" charset="0"/>
              </a:rPr>
              <a:t>Central </a:t>
            </a:r>
            <a:r>
              <a:rPr lang="en-US" sz="1200" b="1" i="1" dirty="0">
                <a:cs typeface="Times New Roman" panose="02020603050405020304" pitchFamily="18" charset="0"/>
              </a:rPr>
              <a:t>Air and </a:t>
            </a:r>
            <a:r>
              <a:rPr lang="en-US" sz="1200" b="1" i="1" dirty="0" smtClean="0">
                <a:cs typeface="Times New Roman" panose="02020603050405020304" pitchFamily="18" charset="0"/>
              </a:rPr>
              <a:t>Heat</a:t>
            </a:r>
          </a:p>
          <a:p>
            <a:pPr marL="214313" indent="-214313" algn="l">
              <a:buFont typeface="Arial" panose="020B0604020202020204" pitchFamily="34" charset="0"/>
              <a:buChar char="•"/>
            </a:pPr>
            <a:r>
              <a:rPr lang="en-US" sz="1200" b="1" i="1" dirty="0" smtClean="0">
                <a:cs typeface="Times New Roman" panose="02020603050405020304" pitchFamily="18" charset="0"/>
              </a:rPr>
              <a:t>Talking smoke/carbon monoxide alarms</a:t>
            </a:r>
            <a:endParaRPr lang="en-US" sz="1200" b="1" i="1" dirty="0">
              <a:cs typeface="Times New Roman" panose="02020603050405020304" pitchFamily="18" charset="0"/>
            </a:endParaRPr>
          </a:p>
          <a:p>
            <a:endParaRPr lang="en-US" dirty="0"/>
          </a:p>
        </p:txBody>
      </p:sp>
      <p:sp>
        <p:nvSpPr>
          <p:cNvPr id="6" name="Text Placeholder 5"/>
          <p:cNvSpPr>
            <a:spLocks noGrp="1"/>
          </p:cNvSpPr>
          <p:nvPr>
            <p:ph type="body" sz="quarter" idx="3"/>
          </p:nvPr>
        </p:nvSpPr>
        <p:spPr>
          <a:xfrm>
            <a:off x="3205499" y="3028228"/>
            <a:ext cx="2830105" cy="481823"/>
          </a:xfrm>
        </p:spPr>
        <p:txBody>
          <a:bodyPr/>
          <a:lstStyle/>
          <a:p>
            <a:r>
              <a:rPr lang="en-US" sz="2000" b="1" i="1" dirty="0">
                <a:latin typeface="Times New Roman" panose="02020603050405020304" pitchFamily="18" charset="0"/>
                <a:cs typeface="Times New Roman" panose="02020603050405020304" pitchFamily="18" charset="0"/>
              </a:rPr>
              <a:t>Accessible Unit Features</a:t>
            </a:r>
            <a:endParaRPr lang="en-US" sz="2000" i="1" dirty="0">
              <a:latin typeface="Times New Roman" panose="02020603050405020304" pitchFamily="18" charset="0"/>
              <a:cs typeface="Times New Roman" panose="02020603050405020304" pitchFamily="18" charset="0"/>
            </a:endParaRPr>
          </a:p>
        </p:txBody>
      </p:sp>
      <p:sp>
        <p:nvSpPr>
          <p:cNvPr id="9" name="Text Placeholder 8"/>
          <p:cNvSpPr>
            <a:spLocks noGrp="1"/>
          </p:cNvSpPr>
          <p:nvPr>
            <p:ph type="body" sz="half" idx="16"/>
          </p:nvPr>
        </p:nvSpPr>
        <p:spPr>
          <a:xfrm>
            <a:off x="3058945" y="3686313"/>
            <a:ext cx="3176384" cy="1715620"/>
          </a:xfrm>
        </p:spPr>
        <p:txBody>
          <a:bodyPr>
            <a:normAutofit fontScale="85000" lnSpcReduction="20000"/>
          </a:bodyPr>
          <a:lstStyle/>
          <a:p>
            <a:pPr marL="214313" indent="-214313" algn="l" fontAlgn="base">
              <a:buFont typeface="Arial" panose="020B0604020202020204" pitchFamily="34" charset="0"/>
              <a:buChar char="•"/>
            </a:pPr>
            <a:r>
              <a:rPr lang="en-US" sz="1200" b="1" i="1" dirty="0" smtClean="0"/>
              <a:t>1-4 bedroom unit with 2 bathrooms with roll in shower stalls with seats</a:t>
            </a:r>
          </a:p>
          <a:p>
            <a:pPr marL="214313" indent="-214313" algn="l" fontAlgn="base">
              <a:buFont typeface="Arial" panose="020B0604020202020204" pitchFamily="34" charset="0"/>
              <a:buChar char="•"/>
            </a:pPr>
            <a:r>
              <a:rPr lang="en-US" sz="1200" b="1" i="1" dirty="0" smtClean="0"/>
              <a:t>Tub with seat/grab bars</a:t>
            </a:r>
          </a:p>
          <a:p>
            <a:pPr marL="214313" indent="-214313" algn="l" fontAlgn="base">
              <a:buFont typeface="Arial" panose="020B0604020202020204" pitchFamily="34" charset="0"/>
              <a:buChar char="•"/>
            </a:pPr>
            <a:r>
              <a:rPr lang="en-US" sz="1200" b="1" i="1" dirty="0" smtClean="0"/>
              <a:t>Toilet </a:t>
            </a:r>
            <a:r>
              <a:rPr lang="en-US" sz="1200" b="1" i="1" dirty="0"/>
              <a:t>with Grab </a:t>
            </a:r>
            <a:r>
              <a:rPr lang="en-US" sz="1200" b="1" i="1" dirty="0" smtClean="0"/>
              <a:t>Bars</a:t>
            </a:r>
          </a:p>
          <a:p>
            <a:pPr marL="214313" indent="-214313" algn="l" fontAlgn="base">
              <a:buFont typeface="Arial" panose="020B0604020202020204" pitchFamily="34" charset="0"/>
              <a:buChar char="•"/>
            </a:pPr>
            <a:r>
              <a:rPr lang="en-US" sz="1200" b="1" i="1" dirty="0" smtClean="0"/>
              <a:t>Lowered </a:t>
            </a:r>
            <a:r>
              <a:rPr lang="en-US" sz="1200" b="1" i="1" dirty="0"/>
              <a:t>Kitchen Cabinets and Wheelchair accessible Kitchen and Bath room </a:t>
            </a:r>
            <a:r>
              <a:rPr lang="en-US" sz="1200" b="1" i="1" dirty="0" smtClean="0"/>
              <a:t>sinks</a:t>
            </a:r>
          </a:p>
          <a:p>
            <a:pPr marL="214313" indent="-214313" algn="l" fontAlgn="base">
              <a:buFont typeface="Arial" panose="020B0604020202020204" pitchFamily="34" charset="0"/>
              <a:buChar char="•"/>
            </a:pPr>
            <a:endParaRPr lang="en-US" sz="900" b="1" i="1" dirty="0" smtClean="0"/>
          </a:p>
          <a:p>
            <a:endParaRPr lang="en-US" dirty="0"/>
          </a:p>
        </p:txBody>
      </p:sp>
      <p:sp useBgFill="1">
        <p:nvSpPr>
          <p:cNvPr id="7" name="Text Placeholder 6"/>
          <p:cNvSpPr>
            <a:spLocks noGrp="1"/>
          </p:cNvSpPr>
          <p:nvPr>
            <p:ph type="body" sz="quarter" idx="13"/>
          </p:nvPr>
        </p:nvSpPr>
        <p:spPr>
          <a:xfrm>
            <a:off x="6335157" y="3187005"/>
            <a:ext cx="2426310" cy="309146"/>
          </a:xfrm>
        </p:spPr>
        <p:txBody>
          <a:bodyPr/>
          <a:lstStyle/>
          <a:p>
            <a:r>
              <a:rPr lang="en-US" sz="2000" b="1" i="1" dirty="0" smtClean="0">
                <a:latin typeface="Times New Roman" panose="02020603050405020304" pitchFamily="18" charset="0"/>
                <a:cs typeface="Times New Roman" panose="02020603050405020304" pitchFamily="18" charset="0"/>
              </a:rPr>
              <a:t>Accessible unit features</a:t>
            </a:r>
            <a:endParaRPr lang="en-US" sz="2000" b="1" i="1" dirty="0">
              <a:latin typeface="Times New Roman" panose="02020603050405020304" pitchFamily="18" charset="0"/>
              <a:cs typeface="Times New Roman" panose="02020603050405020304" pitchFamily="18" charset="0"/>
            </a:endParaRPr>
          </a:p>
        </p:txBody>
      </p:sp>
      <p:sp>
        <p:nvSpPr>
          <p:cNvPr id="10" name="Text Placeholder 9"/>
          <p:cNvSpPr>
            <a:spLocks noGrp="1"/>
          </p:cNvSpPr>
          <p:nvPr>
            <p:ph type="body" sz="half" idx="17"/>
          </p:nvPr>
        </p:nvSpPr>
        <p:spPr>
          <a:xfrm>
            <a:off x="6281362" y="4197946"/>
            <a:ext cx="2877982" cy="908062"/>
          </a:xfrm>
        </p:spPr>
        <p:txBody>
          <a:bodyPr>
            <a:normAutofit fontScale="85000" lnSpcReduction="10000"/>
          </a:bodyPr>
          <a:lstStyle/>
          <a:p>
            <a:pPr marL="214313" indent="-214313" algn="l" fontAlgn="base">
              <a:buFont typeface="Arial" panose="020B0604020202020204" pitchFamily="34" charset="0"/>
              <a:buChar char="•"/>
            </a:pPr>
            <a:r>
              <a:rPr lang="en-US" sz="1200" b="1" i="1" dirty="0" smtClean="0"/>
              <a:t>Remoted controlled range hood with push button stove</a:t>
            </a:r>
          </a:p>
          <a:p>
            <a:pPr marL="214313" indent="-214313" algn="l" fontAlgn="base">
              <a:buFont typeface="Arial" panose="020B0604020202020204" pitchFamily="34" charset="0"/>
              <a:buChar char="•"/>
            </a:pPr>
            <a:r>
              <a:rPr lang="en-US" sz="1200" b="1" i="1" dirty="0" smtClean="0"/>
              <a:t>Talking smoke/carbon monoxide alarms with flashing lights</a:t>
            </a:r>
            <a:endParaRPr lang="en-US" sz="1200" b="1" i="1" dirty="0"/>
          </a:p>
          <a:p>
            <a:endParaRPr lang="en-US" sz="1200" dirty="0" smtClean="0"/>
          </a:p>
          <a:p>
            <a:endParaRPr lang="en-US" dirty="0"/>
          </a:p>
        </p:txBody>
      </p:sp>
      <p:sp>
        <p:nvSpPr>
          <p:cNvPr id="11" name="Title 3"/>
          <p:cNvSpPr txBox="1">
            <a:spLocks/>
          </p:cNvSpPr>
          <p:nvPr/>
        </p:nvSpPr>
        <p:spPr>
          <a:xfrm>
            <a:off x="733883" y="1660955"/>
            <a:ext cx="7773339" cy="750536"/>
          </a:xfrm>
          <a:prstGeom prst="rect">
            <a:avLst/>
          </a:prstGeom>
        </p:spPr>
        <p:txBody>
          <a:bodyPr vert="horz" lIns="68580" tIns="34290" rIns="68580" bIns="34290" rtlCol="0" anchor="ctr">
            <a:normAutofit fontScale="97500"/>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endParaRPr lang="en-US" sz="2700" dirty="0"/>
          </a:p>
        </p:txBody>
      </p:sp>
      <p:sp>
        <p:nvSpPr>
          <p:cNvPr id="13" name="Rectangle 12"/>
          <p:cNvSpPr/>
          <p:nvPr/>
        </p:nvSpPr>
        <p:spPr>
          <a:xfrm>
            <a:off x="42730" y="939622"/>
            <a:ext cx="8973444" cy="2115451"/>
          </a:xfrm>
          <a:prstGeom prst="rect">
            <a:avLst/>
          </a:prstGeom>
        </p:spPr>
        <p:txBody>
          <a:bodyPr wrap="square">
            <a:spAutoFit/>
          </a:bodyPr>
          <a:lstStyle/>
          <a:p>
            <a:pPr>
              <a:lnSpc>
                <a:spcPct val="107000"/>
              </a:lnSpc>
              <a:spcAft>
                <a:spcPts val="600"/>
              </a:spcAft>
            </a:pPr>
            <a:r>
              <a:rPr lang="en-US" sz="12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MOREHOUSE </a:t>
            </a:r>
            <a:r>
              <a:rPr lang="en-US" sz="1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Apartments is a </a:t>
            </a:r>
            <a:r>
              <a:rPr lang="en-US" sz="12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40-Unit </a:t>
            </a:r>
            <a:r>
              <a:rPr lang="en-US" sz="1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Low Income Housing Tax Credit Building which has recently been opened.  </a:t>
            </a:r>
          </a:p>
          <a:p>
            <a:pPr>
              <a:lnSpc>
                <a:spcPct val="107000"/>
              </a:lnSpc>
              <a:spcAft>
                <a:spcPts val="454"/>
              </a:spcAft>
            </a:pPr>
            <a:r>
              <a:rPr lang="en-US" sz="12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Located:</a:t>
            </a:r>
            <a:r>
              <a:rPr lang="en-US" sz="1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2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1750 W. MARTIN LUTHER KING BLVD., LOS ANGELES, CA  90062</a:t>
            </a:r>
            <a:endParaRPr lang="en-US" sz="1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454"/>
              </a:spcAft>
            </a:pPr>
            <a:r>
              <a:rPr lang="en-US" sz="1200" i="1" dirty="0">
                <a:latin typeface="Times New Roman" panose="02020603050405020304" pitchFamily="18" charset="0"/>
                <a:cs typeface="Times New Roman" panose="02020603050405020304" pitchFamily="18" charset="0"/>
              </a:rPr>
              <a:t>This housing is offered without regard to race, color, religion, sex, gender, gender identity and expression, family status, national origin, marital status, ancestry, age, sexual orientation, disability, source of income, genetic information, arbitrary characteristics, or any other basis </a:t>
            </a:r>
            <a:r>
              <a:rPr lang="en-US" sz="1200" i="1" dirty="0" smtClean="0">
                <a:latin typeface="Times New Roman" panose="02020603050405020304" pitchFamily="18" charset="0"/>
                <a:cs typeface="Times New Roman" panose="02020603050405020304" pitchFamily="18" charset="0"/>
              </a:rPr>
              <a:t>prohibited </a:t>
            </a:r>
            <a:r>
              <a:rPr lang="en-US" sz="1200" i="1" dirty="0">
                <a:latin typeface="Times New Roman" panose="02020603050405020304" pitchFamily="18" charset="0"/>
                <a:cs typeface="Times New Roman" panose="02020603050405020304" pitchFamily="18" charset="0"/>
              </a:rPr>
              <a:t>by law. Tenant Eligibility Criteria for all units: </a:t>
            </a:r>
            <a:r>
              <a:rPr lang="en-US" sz="1200" i="1" dirty="0" smtClean="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Maximum of 3 persons per </a:t>
            </a:r>
            <a:r>
              <a:rPr lang="en-US" sz="1200" i="1" dirty="0" smtClean="0">
                <a:latin typeface="Times New Roman" panose="02020603050405020304" pitchFamily="18" charset="0"/>
                <a:cs typeface="Times New Roman" panose="02020603050405020304" pitchFamily="18" charset="0"/>
              </a:rPr>
              <a:t>1-BR, Maximum of 3 persons per 2-BR, Maximum of 7 persons per 3-BR and Maximum of 7 persons </a:t>
            </a:r>
            <a:r>
              <a:rPr lang="en-US" sz="1200" i="1" dirty="0">
                <a:latin typeface="Times New Roman" panose="02020603050405020304" pitchFamily="18" charset="0"/>
                <a:cs typeface="Times New Roman" panose="02020603050405020304" pitchFamily="18" charset="0"/>
              </a:rPr>
              <a:t>per </a:t>
            </a:r>
            <a:r>
              <a:rPr lang="en-US" sz="1200" i="1" dirty="0" smtClean="0">
                <a:latin typeface="Times New Roman" panose="02020603050405020304" pitchFamily="18" charset="0"/>
                <a:cs typeface="Times New Roman" panose="02020603050405020304" pitchFamily="18" charset="0"/>
              </a:rPr>
              <a:t>4-BR </a:t>
            </a:r>
            <a:r>
              <a:rPr lang="en-US" sz="1200" i="1" dirty="0">
                <a:latin typeface="Times New Roman" panose="02020603050405020304" pitchFamily="18" charset="0"/>
                <a:cs typeface="Times New Roman" panose="02020603050405020304" pitchFamily="18" charset="0"/>
              </a:rPr>
              <a:t>(other restrictions </a:t>
            </a:r>
            <a:r>
              <a:rPr lang="en-US" sz="1200" i="1" dirty="0" smtClean="0">
                <a:latin typeface="Times New Roman" panose="02020603050405020304" pitchFamily="18" charset="0"/>
                <a:cs typeface="Times New Roman" panose="02020603050405020304" pitchFamily="18" charset="0"/>
              </a:rPr>
              <a:t>apply)</a:t>
            </a:r>
          </a:p>
          <a:p>
            <a:pPr>
              <a:lnSpc>
                <a:spcPct val="107000"/>
              </a:lnSpc>
              <a:spcAft>
                <a:spcPts val="454"/>
              </a:spcAft>
            </a:pPr>
            <a:r>
              <a:rPr lang="en-US" sz="12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You </a:t>
            </a:r>
            <a:r>
              <a:rPr lang="en-US" sz="12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can apply to be on the waitlist for fully accessible mobility or hearing/vision units on the Accessible </a:t>
            </a:r>
            <a:r>
              <a:rPr lang="en-US" sz="1200" i="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Housing Program </a:t>
            </a:r>
            <a:r>
              <a:rPr lang="en-US" sz="1200" i="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website</a:t>
            </a:r>
            <a:r>
              <a:rPr lang="en-US" sz="12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12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3"/>
              </a:rPr>
              <a:t>www.accesshousingla.org</a:t>
            </a:r>
            <a:r>
              <a:rPr lang="en-US" sz="1200"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or they can be phoned  by calling 213/ 808-8550 or the address: 221 N. Figueroa Street, Suite 1400, LA, CA  90012</a:t>
            </a:r>
          </a:p>
          <a:p>
            <a:pPr>
              <a:lnSpc>
                <a:spcPct val="107000"/>
              </a:lnSpc>
              <a:spcAft>
                <a:spcPts val="454"/>
              </a:spcAft>
            </a:pPr>
            <a:endParaRPr lang="en-US" sz="1050" dirty="0">
              <a:solidFill>
                <a:srgbClr val="000000"/>
              </a:solidFill>
              <a:latin typeface="Calibri" panose="020F0502020204030204" pitchFamily="34" charset="0"/>
              <a:ea typeface="Calibri" panose="020F0502020204030204" pitchFamily="34" charset="0"/>
            </a:endParaRPr>
          </a:p>
        </p:txBody>
      </p:sp>
      <p:sp>
        <p:nvSpPr>
          <p:cNvPr id="14" name="Rectangle 13"/>
          <p:cNvSpPr/>
          <p:nvPr/>
        </p:nvSpPr>
        <p:spPr>
          <a:xfrm>
            <a:off x="64736" y="5082659"/>
            <a:ext cx="9079264" cy="1605696"/>
          </a:xfrm>
          <a:prstGeom prst="rect">
            <a:avLst/>
          </a:prstGeom>
        </p:spPr>
        <p:txBody>
          <a:bodyPr wrap="square">
            <a:spAutoFit/>
          </a:bodyPr>
          <a:lstStyle/>
          <a:p>
            <a:endParaRPr lang="en-US" sz="1350" b="1" i="1" dirty="0">
              <a:latin typeface="Times New Roman" panose="02020603050405020304" pitchFamily="18" charset="0"/>
              <a:cs typeface="Times New Roman" panose="02020603050405020304" pitchFamily="18" charset="0"/>
            </a:endParaRPr>
          </a:p>
          <a:p>
            <a:r>
              <a:rPr lang="en-US" sz="1200" b="1" i="1" dirty="0" smtClean="0">
                <a:latin typeface="Times New Roman" panose="02020603050405020304" pitchFamily="18" charset="0"/>
                <a:cs typeface="Times New Roman" panose="02020603050405020304" pitchFamily="18" charset="0"/>
              </a:rPr>
              <a:t>Contact </a:t>
            </a:r>
            <a:r>
              <a:rPr lang="en-US" sz="1200" b="1" i="1" dirty="0">
                <a:latin typeface="Times New Roman" panose="02020603050405020304" pitchFamily="18" charset="0"/>
                <a:cs typeface="Times New Roman" panose="02020603050405020304" pitchFamily="18" charset="0"/>
              </a:rPr>
              <a:t>Information</a:t>
            </a:r>
            <a:r>
              <a:rPr lang="en-US" sz="1200" b="1" i="1" dirty="0" smtClean="0">
                <a:latin typeface="Times New Roman" panose="02020603050405020304" pitchFamily="18" charset="0"/>
                <a:cs typeface="Times New Roman" panose="02020603050405020304" pitchFamily="18" charset="0"/>
              </a:rPr>
              <a:t>: Kimberly Swayzer, Property Manager </a:t>
            </a:r>
            <a:endParaRPr lang="en-US" sz="1200" b="1" i="1" dirty="0">
              <a:latin typeface="Times New Roman" panose="02020603050405020304" pitchFamily="18" charset="0"/>
              <a:cs typeface="Times New Roman" panose="02020603050405020304" pitchFamily="18" charset="0"/>
            </a:endParaRPr>
          </a:p>
          <a:p>
            <a:r>
              <a:rPr lang="en-US" sz="1200" b="1" i="1" dirty="0">
                <a:latin typeface="Times New Roman" panose="02020603050405020304" pitchFamily="18" charset="0"/>
                <a:cs typeface="Times New Roman" panose="02020603050405020304" pitchFamily="18" charset="0"/>
              </a:rPr>
              <a:t>Telephone: O</a:t>
            </a:r>
            <a:r>
              <a:rPr lang="en-US" sz="1200" b="1" i="1" dirty="0" smtClean="0">
                <a:latin typeface="Times New Roman" panose="02020603050405020304" pitchFamily="18" charset="0"/>
                <a:cs typeface="Times New Roman" panose="02020603050405020304" pitchFamily="18" charset="0"/>
              </a:rPr>
              <a:t>ffice: (323</a:t>
            </a:r>
            <a:r>
              <a:rPr lang="en-US" sz="1200" b="1" i="1" dirty="0">
                <a:latin typeface="Times New Roman" panose="02020603050405020304" pitchFamily="18" charset="0"/>
                <a:cs typeface="Times New Roman" panose="02020603050405020304" pitchFamily="18" charset="0"/>
              </a:rPr>
              <a:t>) </a:t>
            </a:r>
            <a:r>
              <a:rPr lang="en-US" sz="1200" b="1" i="1" dirty="0" smtClean="0">
                <a:latin typeface="Times New Roman" panose="02020603050405020304" pitchFamily="18" charset="0"/>
                <a:cs typeface="Times New Roman" panose="02020603050405020304" pitchFamily="18" charset="0"/>
              </a:rPr>
              <a:t>291-7678            </a:t>
            </a:r>
            <a:r>
              <a:rPr lang="en-US" sz="1200" b="1" i="1" dirty="0">
                <a:latin typeface="Times New Roman" panose="02020603050405020304" pitchFamily="18" charset="0"/>
                <a:cs typeface="Times New Roman" panose="02020603050405020304" pitchFamily="18" charset="0"/>
              </a:rPr>
              <a:t>		Fax: (323) </a:t>
            </a:r>
            <a:r>
              <a:rPr lang="en-US" sz="1200" b="1" i="1" dirty="0" smtClean="0">
                <a:latin typeface="Times New Roman" panose="02020603050405020304" pitchFamily="18" charset="0"/>
                <a:cs typeface="Times New Roman" panose="02020603050405020304" pitchFamily="18" charset="0"/>
              </a:rPr>
              <a:t>291-3544		TTY: 711</a:t>
            </a:r>
            <a:endParaRPr lang="en-US" sz="1200" b="1" i="1" dirty="0">
              <a:latin typeface="Times New Roman" panose="02020603050405020304" pitchFamily="18" charset="0"/>
              <a:cs typeface="Times New Roman" panose="02020603050405020304" pitchFamily="18" charset="0"/>
            </a:endParaRPr>
          </a:p>
          <a:p>
            <a:r>
              <a:rPr lang="en-US" sz="1200" b="1" i="1" dirty="0">
                <a:latin typeface="Times New Roman" panose="02020603050405020304" pitchFamily="18" charset="0"/>
                <a:cs typeface="Times New Roman" panose="02020603050405020304" pitchFamily="18" charset="0"/>
              </a:rPr>
              <a:t>Email:  </a:t>
            </a:r>
            <a:r>
              <a:rPr lang="en-US" sz="1200" b="1" i="1" u="sng" dirty="0" smtClean="0">
                <a:latin typeface="Times New Roman" panose="02020603050405020304" pitchFamily="18" charset="0"/>
                <a:cs typeface="Times New Roman" panose="02020603050405020304" pitchFamily="18" charset="0"/>
              </a:rPr>
              <a:t>Flomor@levinegroups.com</a:t>
            </a:r>
            <a:endParaRPr lang="en-US" sz="1200" b="1" i="1" dirty="0">
              <a:latin typeface="Times New Roman" panose="02020603050405020304" pitchFamily="18" charset="0"/>
              <a:cs typeface="Times New Roman" panose="02020603050405020304" pitchFamily="18" charset="0"/>
            </a:endParaRPr>
          </a:p>
          <a:p>
            <a:endParaRPr lang="en-US" sz="1200" b="1" i="1" dirty="0" smtClean="0">
              <a:latin typeface="Times New Roman" panose="02020603050405020304" pitchFamily="18" charset="0"/>
              <a:cs typeface="Times New Roman" panose="02020603050405020304" pitchFamily="18" charset="0"/>
            </a:endParaRPr>
          </a:p>
          <a:p>
            <a:r>
              <a:rPr lang="en-US" sz="1200" b="1" i="1" dirty="0" smtClean="0">
                <a:latin typeface="Times New Roman" panose="02020603050405020304" pitchFamily="18" charset="0"/>
                <a:cs typeface="Times New Roman" panose="02020603050405020304" pitchFamily="18" charset="0"/>
              </a:rPr>
              <a:t>Please </a:t>
            </a:r>
            <a:r>
              <a:rPr lang="en-US" sz="1200" b="1" i="1" dirty="0">
                <a:latin typeface="Times New Roman" panose="02020603050405020304" pitchFamily="18" charset="0"/>
                <a:cs typeface="Times New Roman" panose="02020603050405020304" pitchFamily="18" charset="0"/>
              </a:rPr>
              <a:t>email us to request an application, reasonable accommodation, or physical modification, including a request for communications in alternative formats and for auxiliary aids and services.  Applications may also be picked up at the property address listed above.</a:t>
            </a:r>
          </a:p>
          <a:p>
            <a:pPr>
              <a:lnSpc>
                <a:spcPct val="107000"/>
              </a:lnSpc>
              <a:spcAft>
                <a:spcPts val="454"/>
              </a:spcAft>
            </a:pPr>
            <a:endParaRPr lang="en-US" sz="1200" dirty="0">
              <a:solidFill>
                <a:srgbClr val="000000"/>
              </a:solidFill>
              <a:latin typeface="Calibri" panose="020F0502020204030204" pitchFamily="34" charset="0"/>
              <a:ea typeface="Calibri" panose="020F0502020204030204" pitchFamily="34" charset="0"/>
            </a:endParaRPr>
          </a:p>
        </p:txBody>
      </p:sp>
      <p:pic>
        <p:nvPicPr>
          <p:cNvPr id="15" name="Picture 14"/>
          <p:cNvPicPr/>
          <p:nvPr/>
        </p:nvPicPr>
        <p:blipFill>
          <a:blip r:embed="rId4"/>
          <a:stretch>
            <a:fillRect/>
          </a:stretch>
        </p:blipFill>
        <p:spPr>
          <a:xfrm>
            <a:off x="221552" y="64670"/>
            <a:ext cx="1057210" cy="833009"/>
          </a:xfrm>
          <a:prstGeom prst="rect">
            <a:avLst/>
          </a:prstGeom>
        </p:spPr>
      </p:pic>
      <p:pic>
        <p:nvPicPr>
          <p:cNvPr id="16" name="Picture 15"/>
          <p:cNvPicPr/>
          <p:nvPr/>
        </p:nvPicPr>
        <p:blipFill>
          <a:blip r:embed="rId5"/>
          <a:stretch>
            <a:fillRect/>
          </a:stretch>
        </p:blipFill>
        <p:spPr>
          <a:xfrm>
            <a:off x="8012784" y="82473"/>
            <a:ext cx="985807" cy="797404"/>
          </a:xfrm>
          <a:prstGeom prst="rect">
            <a:avLst/>
          </a:prstGeom>
        </p:spPr>
      </p:pic>
    </p:spTree>
    <p:extLst>
      <p:ext uri="{BB962C8B-B14F-4D97-AF65-F5344CB8AC3E}">
        <p14:creationId xmlns:p14="http://schemas.microsoft.com/office/powerpoint/2010/main" val="2422693367"/>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1587</TotalTime>
  <Words>274</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Tw Cen MT</vt:lpstr>
      <vt:lpstr>Droplet</vt:lpstr>
      <vt:lpstr>morehouse APARTMENTS NOW ACCEPTING APPLICATIONS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 Almeida</dc:creator>
  <cp:lastModifiedBy>Kimberly</cp:lastModifiedBy>
  <cp:revision>21</cp:revision>
  <cp:lastPrinted>2019-06-25T16:21:59Z</cp:lastPrinted>
  <dcterms:created xsi:type="dcterms:W3CDTF">2019-06-13T19:16:04Z</dcterms:created>
  <dcterms:modified xsi:type="dcterms:W3CDTF">2020-06-23T19:29:04Z</dcterms:modified>
</cp:coreProperties>
</file>